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2" r:id="rId13"/>
    <p:sldId id="268" r:id="rId14"/>
    <p:sldId id="270" r:id="rId15"/>
    <p:sldId id="273" r:id="rId16"/>
    <p:sldId id="274" r:id="rId17"/>
    <p:sldId id="269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37" autoAdjust="0"/>
  </p:normalViewPr>
  <p:slideViewPr>
    <p:cSldViewPr>
      <p:cViewPr varScale="1">
        <p:scale>
          <a:sx n="67" d="100"/>
          <a:sy n="6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688EB-8BEE-408D-967B-CB59D567BB8B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BFF80-B670-48BF-BD23-81271FF25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5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BFF80-B670-48BF-BD23-81271FF255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101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CDB433-1491-4FA3-AC80-5F81523067A3}" type="datetimeFigureOut">
              <a:rPr lang="en-US" smtClean="0"/>
              <a:t>12/17/2014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F5AD9E7-BC4E-4777-A308-D14E6DD6FEB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tiaLCYyQZU4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Multilevel Politics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0"/>
            <a:ext cx="8077200" cy="1752600"/>
          </a:xfrm>
        </p:spPr>
        <p:txBody>
          <a:bodyPr/>
          <a:lstStyle/>
          <a:p>
            <a:r>
              <a:rPr lang="en-US" dirty="0" smtClean="0"/>
              <a:t>“All politics is local” (Thomas (‘Tip) O’ Neill JR)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32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20" b="15720"/>
          <a:stretch>
            <a:fillRect/>
          </a:stretch>
        </p:blipFill>
        <p:spPr/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federalism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70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r="833"/>
          <a:stretch>
            <a:fillRect/>
          </a:stretch>
        </p:blipFill>
        <p:spPr>
          <a:xfrm>
            <a:off x="1752600" y="609600"/>
            <a:ext cx="5486400" cy="41148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Cooperative federalism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4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13563"/>
          </a:xfrm>
        </p:spPr>
      </p:pic>
    </p:spTree>
    <p:extLst>
      <p:ext uri="{BB962C8B-B14F-4D97-AF65-F5344CB8AC3E}">
        <p14:creationId xmlns:p14="http://schemas.microsoft.com/office/powerpoint/2010/main" val="26399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279302"/>
              </p:ext>
            </p:extLst>
          </p:nvPr>
        </p:nvGraphicFramePr>
        <p:xfrm>
          <a:off x="457200" y="533400"/>
          <a:ext cx="8229600" cy="6324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4800"/>
                <a:gridCol w="4114800"/>
              </a:tblGrid>
              <a:tr h="372035">
                <a:tc>
                  <a:txBody>
                    <a:bodyPr/>
                    <a:lstStyle/>
                    <a:p>
                      <a:r>
                        <a:rPr lang="en-US" dirty="0" smtClean="0"/>
                        <a:t>Strength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Weakness</a:t>
                      </a:r>
                      <a:endParaRPr lang="en-US" dirty="0"/>
                    </a:p>
                  </a:txBody>
                  <a:tcPr/>
                </a:tc>
              </a:tr>
              <a:tr h="651062">
                <a:tc>
                  <a:txBody>
                    <a:bodyPr/>
                    <a:lstStyle/>
                    <a:p>
                      <a:r>
                        <a:rPr lang="en-US" dirty="0" smtClean="0"/>
                        <a:t>A practical arrangement of large</a:t>
                      </a:r>
                      <a:r>
                        <a:rPr lang="en-US" baseline="0" dirty="0" smtClean="0"/>
                        <a:t> countries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 be less effective in responding to security threats (e.g.</a:t>
                      </a:r>
                      <a:r>
                        <a:rPr lang="en-US" baseline="0" dirty="0" smtClean="0"/>
                        <a:t> terrorism)</a:t>
                      </a:r>
                      <a:endParaRPr lang="en-US" dirty="0"/>
                    </a:p>
                  </a:txBody>
                  <a:tcPr/>
                </a:tc>
              </a:tr>
              <a:tr h="651062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</a:t>
                      </a:r>
                      <a:r>
                        <a:rPr lang="en-US" baseline="0" dirty="0" smtClean="0"/>
                        <a:t> additional checks and balances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Decision-making</a:t>
                      </a:r>
                      <a:r>
                        <a:rPr lang="en-US" baseline="0" dirty="0" smtClean="0"/>
                        <a:t> is slow and complicated </a:t>
                      </a:r>
                      <a:endParaRPr lang="en-US" dirty="0"/>
                    </a:p>
                  </a:txBody>
                  <a:tcPr/>
                </a:tc>
              </a:tr>
              <a:tr h="651062">
                <a:tc>
                  <a:txBody>
                    <a:bodyPr/>
                    <a:lstStyle/>
                    <a:p>
                      <a:r>
                        <a:rPr lang="en-US" dirty="0" smtClean="0"/>
                        <a:t>Reduces overload at the </a:t>
                      </a:r>
                      <a:r>
                        <a:rPr lang="en-US" dirty="0" err="1" smtClean="0"/>
                        <a:t>centre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Can entrench divisions between provinces</a:t>
                      </a:r>
                      <a:endParaRPr lang="en-US" dirty="0"/>
                    </a:p>
                  </a:txBody>
                  <a:tcPr/>
                </a:tc>
              </a:tr>
              <a:tr h="930088">
                <a:tc>
                  <a:txBody>
                    <a:bodyPr/>
                    <a:lstStyle/>
                    <a:p>
                      <a:r>
                        <a:rPr lang="en-US" dirty="0" smtClean="0"/>
                        <a:t>Provides</a:t>
                      </a:r>
                      <a:r>
                        <a:rPr lang="en-US" baseline="0" dirty="0" smtClean="0"/>
                        <a:t> competition between provinces and allows citizens to move between them.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</a:t>
                      </a:r>
                      <a:r>
                        <a:rPr lang="en-US" dirty="0" err="1" smtClean="0"/>
                        <a:t>centre</a:t>
                      </a:r>
                      <a:r>
                        <a:rPr lang="en-US" dirty="0" smtClean="0"/>
                        <a:t> experiences greater difficulty in launching national initiatives.</a:t>
                      </a:r>
                      <a:endParaRPr lang="en-US" dirty="0"/>
                    </a:p>
                  </a:txBody>
                  <a:tcPr/>
                </a:tc>
              </a:tr>
              <a:tr h="651062">
                <a:tc>
                  <a:txBody>
                    <a:bodyPr/>
                    <a:lstStyle/>
                    <a:p>
                      <a:r>
                        <a:rPr lang="en-US" dirty="0" smtClean="0"/>
                        <a:t>Offers opportunities for policy experiments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citizens are treated</a:t>
                      </a:r>
                      <a:r>
                        <a:rPr lang="en-US" baseline="0" dirty="0" smtClean="0"/>
                        <a:t> depend on where they live</a:t>
                      </a:r>
                      <a:endParaRPr lang="en-US" dirty="0"/>
                    </a:p>
                  </a:txBody>
                  <a:tcPr/>
                </a:tc>
              </a:tr>
              <a:tr h="1488141">
                <a:tc>
                  <a:txBody>
                    <a:bodyPr/>
                    <a:lstStyle/>
                    <a:p>
                      <a:r>
                        <a:rPr lang="en-US" dirty="0" smtClean="0"/>
                        <a:t>Allows small units to cooperate in achieving the economic and military advantages</a:t>
                      </a:r>
                      <a:r>
                        <a:rPr lang="en-US" baseline="0" dirty="0" smtClean="0"/>
                        <a:t> of size.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-Unclear</a:t>
                      </a:r>
                      <a:r>
                        <a:rPr lang="en-US" baseline="0" dirty="0" smtClean="0"/>
                        <a:t> accountability to the public </a:t>
                      </a:r>
                    </a:p>
                    <a:p>
                      <a:r>
                        <a:rPr lang="en-US" baseline="0" dirty="0" smtClean="0"/>
                        <a:t>-May permit majorities within a province to exploit minority</a:t>
                      </a:r>
                    </a:p>
                    <a:p>
                      <a:endParaRPr lang="en-US" baseline="0" dirty="0" smtClean="0"/>
                    </a:p>
                  </a:txBody>
                  <a:tcPr/>
                </a:tc>
              </a:tr>
              <a:tr h="930088">
                <a:tc>
                  <a:txBody>
                    <a:bodyPr/>
                    <a:lstStyle/>
                    <a:p>
                      <a:r>
                        <a:rPr lang="en-US" dirty="0" smtClean="0"/>
                        <a:t>Brings government closer to the people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Basing</a:t>
                      </a:r>
                      <a:r>
                        <a:rPr lang="en-US" baseline="0" dirty="0" smtClean="0"/>
                        <a:t> representation on provinces violates the principle of one person, one vote.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457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Federalism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994414"/>
              </p:ext>
            </p:extLst>
          </p:nvPr>
        </p:nvGraphicFramePr>
        <p:xfrm>
          <a:off x="8672945" y="6664036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221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89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458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524000"/>
            <a:ext cx="92202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Sovereignty lies exclusively with the central government</a:t>
            </a:r>
          </a:p>
          <a:p>
            <a:r>
              <a:rPr lang="en-US" dirty="0" smtClean="0"/>
              <a:t>The central government can give subnational administrative.</a:t>
            </a:r>
          </a:p>
          <a:p>
            <a:r>
              <a:rPr lang="en-US" dirty="0" smtClean="0"/>
              <a:t>National legislature has mostly only one chamber: second chamber for representing the provinces not needed</a:t>
            </a:r>
          </a:p>
          <a:p>
            <a:r>
              <a:rPr lang="en-US" dirty="0" smtClean="0"/>
              <a:t>Common in smaller democracies without strong ethnic divisions.</a:t>
            </a:r>
          </a:p>
          <a:p>
            <a:r>
              <a:rPr lang="en-US" dirty="0" smtClean="0"/>
              <a:t>Three abroad ways in which a unitary state can disperse power from the </a:t>
            </a:r>
            <a:r>
              <a:rPr lang="en-US" dirty="0" err="1" smtClean="0"/>
              <a:t>centre</a:t>
            </a:r>
            <a:r>
              <a:rPr lang="en-US" dirty="0" smtClean="0"/>
              <a:t>: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Unitary States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37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err="1" smtClean="0"/>
              <a:t>Deconcentration</a:t>
            </a:r>
            <a:r>
              <a:rPr lang="en-US" dirty="0" smtClean="0"/>
              <a:t>: spreads the works, movement of central government employees away from the capital.</a:t>
            </a:r>
          </a:p>
          <a:p>
            <a:r>
              <a:rPr lang="en-US" u="sng" dirty="0" smtClean="0"/>
              <a:t>Decentralization:</a:t>
            </a:r>
            <a:r>
              <a:rPr lang="en-US" dirty="0" smtClean="0"/>
              <a:t> central government functions are executed by subnational authorities</a:t>
            </a:r>
          </a:p>
          <a:p>
            <a:r>
              <a:rPr lang="en-US" u="sng" dirty="0" smtClean="0"/>
              <a:t>Devolution</a:t>
            </a:r>
            <a:r>
              <a:rPr lang="en-US" dirty="0" smtClean="0"/>
              <a:t>: </a:t>
            </a:r>
            <a:r>
              <a:rPr lang="en-US" dirty="0" err="1" smtClean="0"/>
              <a:t>centre</a:t>
            </a:r>
            <a:r>
              <a:rPr lang="en-US" dirty="0" smtClean="0"/>
              <a:t> grants decision-making autonomy to lower levels.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41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German </a:t>
            </a:r>
            <a:r>
              <a:rPr lang="en-US" dirty="0" smtClean="0">
                <a:hlinkClick r:id="rId2"/>
              </a:rPr>
              <a:t>Unity</a:t>
            </a:r>
            <a:r>
              <a:rPr lang="en-US" dirty="0" smtClean="0"/>
              <a:t> Day: the Future of Federalism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click to 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33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2658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Geopolitics is an approach to foreign policy analysis that understands actions, relationships and significance of states in terms of geographical factors.</a:t>
            </a:r>
          </a:p>
          <a:p>
            <a:r>
              <a:rPr lang="en-US" u="sng" dirty="0" smtClean="0"/>
              <a:t>Geographical factors</a:t>
            </a:r>
            <a:r>
              <a:rPr lang="en-US" dirty="0" smtClean="0"/>
              <a:t>: location, climate, physical terrain, and population.</a:t>
            </a:r>
          </a:p>
          <a:p>
            <a:r>
              <a:rPr lang="en-US" dirty="0" smtClean="0"/>
              <a:t>The advance of globalization is sometimes seen to have made geopolitics obsolete.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Geopolitics?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42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Authors exposed to Geopolitics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Alfred Mahan (1840-1914)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724400" y="1524000"/>
            <a:ext cx="4343400" cy="63976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Halford</a:t>
            </a:r>
            <a:r>
              <a:rPr lang="en-US" sz="2000" dirty="0" smtClean="0"/>
              <a:t> Mackinder (1861-1947)</a:t>
            </a:r>
            <a:endParaRPr lang="en-US" sz="20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Who argued that the state that controls the seas would control world politics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1497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Who suggested that control of the land mass between Germany and central Siberia is the key to controlling world politics.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Users\louis\Desktop\Alfred_Thayer_Mahan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2403764" cy="2329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ouis\Pictures\image_preview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495800"/>
            <a:ext cx="1600200" cy="1859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38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Emerges when experts from several tiers of government share the task of making regulations and forming policy.</a:t>
            </a:r>
          </a:p>
          <a:p>
            <a:r>
              <a:rPr lang="en-US" sz="2400" dirty="0" smtClean="0"/>
              <a:t>Wider range of actors involved               not only local or regional governments but also interest groups               more point of access and influence for private groups.</a:t>
            </a:r>
          </a:p>
          <a:p>
            <a:r>
              <a:rPr lang="en-US" sz="2400" dirty="0" smtClean="0"/>
              <a:t>Vertical cooperation rather than horizontal for a policy area</a:t>
            </a:r>
          </a:p>
          <a:p>
            <a:r>
              <a:rPr lang="en-US" sz="2400" dirty="0" smtClean="0"/>
              <a:t>Political representatives more power and authority, but interest group experts more knowledge and ability to judge about problem.</a:t>
            </a:r>
          </a:p>
          <a:p>
            <a:r>
              <a:rPr lang="en-US" sz="2400" dirty="0" smtClean="0"/>
              <a:t>Communication still operates in a constitutional framework for limits and opportunities.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Multilevel Governance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800600" y="27432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6677891" y="3034145"/>
            <a:ext cx="8728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94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 principle of sharing sovereignty between central and state (or provincial) governments.</a:t>
            </a:r>
          </a:p>
          <a:p>
            <a:r>
              <a:rPr lang="en-US" dirty="0" smtClean="0"/>
              <a:t>A form of multilevel governance with a constitutional device.</a:t>
            </a:r>
          </a:p>
          <a:p>
            <a:r>
              <a:rPr lang="en-US" dirty="0" smtClean="0"/>
              <a:t>For examples: -diverse religion in Lebanon.</a:t>
            </a:r>
          </a:p>
          <a:p>
            <a:r>
              <a:rPr lang="en-US" dirty="0" smtClean="0"/>
              <a:t>                       -US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- Germany </a:t>
            </a:r>
            <a:r>
              <a:rPr lang="en-US" smtClean="0"/>
              <a:t>(doc)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Federalism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60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any political system that puts this idea into practice.</a:t>
            </a:r>
          </a:p>
          <a:p>
            <a:r>
              <a:rPr lang="en-US" dirty="0" smtClean="0"/>
              <a:t>Divides the tasks among the states and is in charge of external relations.</a:t>
            </a:r>
          </a:p>
          <a:p>
            <a:r>
              <a:rPr lang="en-US" dirty="0" smtClean="0"/>
              <a:t>The states are represented in government as an upper assembly.</a:t>
            </a:r>
          </a:p>
          <a:p>
            <a:r>
              <a:rPr lang="en-US" dirty="0" smtClean="0"/>
              <a:t>Some federations are less balanced: some states are given more autonomy than others: Risk of instability.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30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 ways</a:t>
            </a:r>
            <a:r>
              <a:rPr lang="en-US" dirty="0" smtClean="0">
                <a:solidFill>
                  <a:srgbClr val="FF0000"/>
                </a:solidFill>
              </a:rPr>
              <a:t>:-</a:t>
            </a:r>
            <a:r>
              <a:rPr lang="en-US" dirty="0" smtClean="0"/>
              <a:t>Creating a new central threat.</a:t>
            </a:r>
          </a:p>
          <a:p>
            <a:pPr marL="0" indent="0">
              <a:buNone/>
            </a:pPr>
            <a:r>
              <a:rPr lang="en-US" dirty="0" smtClean="0"/>
              <a:t>                      </a:t>
            </a: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Transferring sovereignty from an existing government to lower levels.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form a federation?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2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looser link between participating countries, with the members retaining their separate statehood.</a:t>
            </a:r>
          </a:p>
          <a:p>
            <a:r>
              <a:rPr lang="en-US" dirty="0" smtClean="0"/>
              <a:t>More than a alliance less than a federation</a:t>
            </a:r>
          </a:p>
          <a:p>
            <a:r>
              <a:rPr lang="en-US" dirty="0" smtClean="0"/>
              <a:t>Example of US: weak </a:t>
            </a:r>
            <a:r>
              <a:rPr lang="en-US" dirty="0" err="1" smtClean="0"/>
              <a:t>centre</a:t>
            </a:r>
            <a:r>
              <a:rPr lang="en-US" dirty="0" smtClean="0"/>
              <a:t> with a lack of direct authority.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Confederation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4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Dual and cooperative federalism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5562600"/>
            <a:ext cx="4040188" cy="762000"/>
          </a:xfrm>
        </p:spPr>
        <p:txBody>
          <a:bodyPr/>
          <a:lstStyle/>
          <a:p>
            <a:r>
              <a:rPr lang="en-US" dirty="0" smtClean="0"/>
              <a:t>Dual federalism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>
          <a:xfrm>
            <a:off x="4648200" y="5562600"/>
            <a:ext cx="4041775" cy="762000"/>
          </a:xfrm>
        </p:spPr>
        <p:txBody>
          <a:bodyPr/>
          <a:lstStyle/>
          <a:p>
            <a:r>
              <a:rPr lang="en-US" dirty="0" smtClean="0"/>
              <a:t>Cooperative Federalism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>
          <a:xfrm>
            <a:off x="457200" y="1295400"/>
            <a:ext cx="4040188" cy="4302125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Nation and state governments operate independently with each tier acting autonomously in its own sphere and linked only through the constitutional compact.</a:t>
            </a:r>
          </a:p>
          <a:p>
            <a:r>
              <a:rPr lang="en-US" dirty="0" smtClean="0"/>
              <a:t>Coordination not necessary or not feasible(=opposite of multilevel governance)  </a:t>
            </a:r>
          </a:p>
          <a:p>
            <a:r>
              <a:rPr lang="en-US" dirty="0" smtClean="0"/>
              <a:t>Example: US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Collaboration between levels: national and state governments as partners</a:t>
            </a:r>
          </a:p>
          <a:p>
            <a:r>
              <a:rPr lang="en-US" dirty="0" smtClean="0"/>
              <a:t>Solidarity: a share commitment to united society, moral form.</a:t>
            </a:r>
          </a:p>
          <a:p>
            <a:r>
              <a:rPr lang="en-US" dirty="0" smtClean="0"/>
              <a:t>Example: Germany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76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259</TotalTime>
  <Words>683</Words>
  <Application>Microsoft Office PowerPoint</Application>
  <PresentationFormat>On-screen Show (4:3)</PresentationFormat>
  <Paragraphs>78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Concourse</vt:lpstr>
      <vt:lpstr>Multilevel Politics</vt:lpstr>
      <vt:lpstr>What is Geopolitics?</vt:lpstr>
      <vt:lpstr>Authors exposed to Geopolitics</vt:lpstr>
      <vt:lpstr>Multilevel Governance</vt:lpstr>
      <vt:lpstr>Federalism</vt:lpstr>
      <vt:lpstr>Federation</vt:lpstr>
      <vt:lpstr>How to form a federation?</vt:lpstr>
      <vt:lpstr>Confederation</vt:lpstr>
      <vt:lpstr>Dual and cooperative federalism</vt:lpstr>
      <vt:lpstr>Dual federalism </vt:lpstr>
      <vt:lpstr>Cooperative federalism</vt:lpstr>
      <vt:lpstr>PowerPoint Presentation</vt:lpstr>
      <vt:lpstr>Federalism</vt:lpstr>
      <vt:lpstr>PowerPoint Presentation</vt:lpstr>
      <vt:lpstr>Unitary States </vt:lpstr>
      <vt:lpstr>cont</vt:lpstr>
      <vt:lpstr>VIDEO click to Unity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labaky PHA204</dc:creator>
  <cp:lastModifiedBy>louis labaky PHA204</cp:lastModifiedBy>
  <cp:revision>24</cp:revision>
  <dcterms:created xsi:type="dcterms:W3CDTF">2014-12-12T13:05:09Z</dcterms:created>
  <dcterms:modified xsi:type="dcterms:W3CDTF">2014-12-17T12:10:19Z</dcterms:modified>
</cp:coreProperties>
</file>